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  <p:sldMasterId id="2147484067" r:id="rId2"/>
  </p:sldMasterIdLst>
  <p:notesMasterIdLst>
    <p:notesMasterId r:id="rId10"/>
  </p:notesMasterIdLst>
  <p:handoutMasterIdLst>
    <p:handoutMasterId r:id="rId11"/>
  </p:handoutMasterIdLst>
  <p:sldIdLst>
    <p:sldId id="370" r:id="rId3"/>
    <p:sldId id="467" r:id="rId4"/>
    <p:sldId id="497" r:id="rId5"/>
    <p:sldId id="482" r:id="rId6"/>
    <p:sldId id="484" r:id="rId7"/>
    <p:sldId id="494" r:id="rId8"/>
    <p:sldId id="49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B21A1A"/>
    <a:srgbClr val="A8286B"/>
    <a:srgbClr val="C0C0C4"/>
    <a:srgbClr val="47B0D5"/>
    <a:srgbClr val="8E8E95"/>
    <a:srgbClr val="FFFFFF"/>
    <a:srgbClr val="FFE429"/>
    <a:srgbClr val="FFF189"/>
    <a:srgbClr val="015F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3390" autoAdjust="0"/>
  </p:normalViewPr>
  <p:slideViewPr>
    <p:cSldViewPr snapToGrid="0">
      <p:cViewPr varScale="1">
        <p:scale>
          <a:sx n="100" d="100"/>
          <a:sy n="100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482"/>
    </p:cViewPr>
  </p:sorterViewPr>
  <p:notesViewPr>
    <p:cSldViewPr snapToGrid="0">
      <p:cViewPr>
        <p:scale>
          <a:sx n="75" d="100"/>
          <a:sy n="75" d="100"/>
        </p:scale>
        <p:origin x="-3420" y="-378"/>
      </p:cViewPr>
      <p:guideLst>
        <p:guide orient="horz" pos="2880"/>
        <p:guide pos="723"/>
        <p:guide pos="36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2394" y="8794334"/>
            <a:ext cx="2971800" cy="33855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>
              <a:defRPr sz="1200"/>
            </a:lvl1pPr>
          </a:lstStyle>
          <a:p>
            <a:r>
              <a:rPr lang="en-US" sz="800" dirty="0" smtClean="0">
                <a:solidFill>
                  <a:srgbClr val="8E8E95"/>
                </a:solidFill>
                <a:latin typeface="Arial" pitchFamily="34" charset="0"/>
                <a:cs typeface="Arial" pitchFamily="34" charset="0"/>
              </a:rPr>
              <a:t>© 2011, Cisco Systems, Inc. All rights reserved.</a:t>
            </a:r>
          </a:p>
          <a:p>
            <a:r>
              <a:rPr lang="en-US" sz="800" dirty="0" smtClean="0">
                <a:solidFill>
                  <a:srgbClr val="8E8E95"/>
                </a:solidFill>
                <a:latin typeface="Arial" pitchFamily="34" charset="0"/>
                <a:cs typeface="Arial" pitchFamily="34" charset="0"/>
              </a:rPr>
              <a:t>Cloud Computing Policy 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38094" y="8786357"/>
            <a:ext cx="417513" cy="21748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r">
              <a:defRPr sz="1200"/>
            </a:lvl1pPr>
          </a:lstStyle>
          <a:p>
            <a:fld id="{67292F94-DC1B-41E9-80E9-FE5E26560E8F}" type="slidenum">
              <a:rPr lang="en-US" sz="800">
                <a:solidFill>
                  <a:srgbClr val="8E8E95"/>
                </a:solidFill>
              </a:rPr>
              <a:pPr/>
              <a:t>‹#›</a:t>
            </a:fld>
            <a:endParaRPr lang="en-US" sz="800">
              <a:solidFill>
                <a:srgbClr val="8E8E95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02394" y="8799513"/>
            <a:ext cx="6653213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8E8E9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79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8E8E9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4343400"/>
            <a:ext cx="457676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394" y="8788400"/>
            <a:ext cx="2729706" cy="34448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rgbClr val="8E8E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2011, Cisco Systems, Inc. All rights reserved.</a:t>
            </a:r>
          </a:p>
          <a:p>
            <a:r>
              <a:rPr lang="en-US" dirty="0" smtClean="0"/>
              <a:t>Cloud Computing Policy Issues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6670" y="8788400"/>
            <a:ext cx="388937" cy="21544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r">
              <a:defRPr sz="800">
                <a:solidFill>
                  <a:srgbClr val="8E8E95"/>
                </a:solidFill>
                <a:latin typeface="+mn-lt"/>
              </a:defRPr>
            </a:lvl1pPr>
          </a:lstStyle>
          <a:p>
            <a:fld id="{567B6F56-350B-4E5B-A84B-F03C933C9A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02394" y="8799513"/>
            <a:ext cx="6653213" cy="0"/>
          </a:xfrm>
          <a:prstGeom prst="line">
            <a:avLst/>
          </a:prstGeom>
          <a:noFill/>
          <a:ln w="12700">
            <a:solidFill>
              <a:srgbClr val="8E8E95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8E8E9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176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7744" indent="-237744" algn="l" defTabSz="914400" rtl="0" eaLnBrk="1" latinLnBrk="0" hangingPunct="1">
      <a:lnSpc>
        <a:spcPct val="95000"/>
      </a:lnSpc>
      <a:spcBef>
        <a:spcPts val="144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914400" rtl="0" eaLnBrk="1" latinLnBrk="0" hangingPunct="1">
      <a:lnSpc>
        <a:spcPct val="95000"/>
      </a:lnSpc>
      <a:spcBef>
        <a:spcPts val="84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5000"/>
      </a:lnSpc>
      <a:spcBef>
        <a:spcPts val="84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5000"/>
      </a:lnSpc>
      <a:spcBef>
        <a:spcPts val="84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5000"/>
      </a:lnSpc>
      <a:spcBef>
        <a:spcPts val="84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96CA4B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24413" y="295275"/>
            <a:ext cx="4122737" cy="838200"/>
          </a:xfrm>
        </p:spPr>
        <p:txBody>
          <a:bodyPr lIns="82296" rIns="82296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lang="en-US" sz="36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2400" b="0" kern="1200" spc="0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7724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</a:t>
            </a:r>
            <a:r>
              <a:rPr lang="en-US" sz="600" baseline="0" dirty="0" smtClean="0">
                <a:solidFill>
                  <a:srgbClr val="C0C0C0"/>
                </a:solidFill>
                <a:latin typeface="+mj-lt"/>
              </a:rPr>
              <a:t> </a:t>
            </a: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0874" y="5483225"/>
            <a:ext cx="8112126" cy="3841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874" y="4114800"/>
            <a:ext cx="8112125" cy="10223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29" name="Picture Placeholder 43"/>
          <p:cNvSpPr>
            <a:spLocks noGrp="1"/>
          </p:cNvSpPr>
          <p:nvPr>
            <p:ph type="pic" sz="quarter" idx="12" hasCustomPrompt="1"/>
          </p:nvPr>
        </p:nvSpPr>
        <p:spPr>
          <a:xfrm>
            <a:off x="-45720" y="1618488"/>
            <a:ext cx="9235440" cy="2359152"/>
          </a:xfrm>
          <a:prstGeom prst="rect">
            <a:avLst/>
          </a:prstGeom>
          <a:solidFill>
            <a:srgbClr val="015F85"/>
          </a:solidFill>
          <a:ln w="19050">
            <a:solidFill>
              <a:srgbClr val="C0C0C4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marL="237744" indent="-237744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37744" marR="0" lvl="0" indent="-237744" algn="l" defTabSz="914400" rtl="0" eaLnBrk="1" fontAlgn="auto" latinLnBrk="0" hangingPunct="1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rgbClr val="0183B7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Photo Goes Here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/>
          </p:cNvGrpSpPr>
          <p:nvPr userDrawn="1"/>
        </p:nvGrpSpPr>
        <p:grpSpPr bwMode="auto">
          <a:xfrm>
            <a:off x="609600" y="424657"/>
            <a:ext cx="1447800" cy="769937"/>
            <a:chOff x="384" y="331"/>
            <a:chExt cx="912" cy="485"/>
          </a:xfrm>
        </p:grpSpPr>
        <p:sp>
          <p:nvSpPr>
            <p:cNvPr id="23" name="AutoShape 6"/>
            <p:cNvSpPr>
              <a:spLocks noChangeAspect="1" noChangeArrowheads="1" noTextEdit="1"/>
            </p:cNvSpPr>
            <p:nvPr/>
          </p:nvSpPr>
          <p:spPr bwMode="invGray">
            <a:xfrm>
              <a:off x="384" y="331"/>
              <a:ext cx="912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invGray">
            <a:xfrm>
              <a:off x="640" y="652"/>
              <a:ext cx="42" cy="1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invGray">
            <a:xfrm>
              <a:off x="882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invGray">
            <a:xfrm>
              <a:off x="467" y="648"/>
              <a:ext cx="120" cy="166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invGray">
            <a:xfrm>
              <a:off x="1046" y="648"/>
              <a:ext cx="165" cy="166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invGray">
            <a:xfrm>
              <a:off x="735" y="648"/>
              <a:ext cx="108" cy="166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invGray">
            <a:xfrm>
              <a:off x="384" y="462"/>
              <a:ext cx="39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invGray">
            <a:xfrm>
              <a:off x="494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invGray">
            <a:xfrm>
              <a:off x="601" y="333"/>
              <a:ext cx="39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invGray">
            <a:xfrm>
              <a:off x="711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invGray">
            <a:xfrm>
              <a:off x="818" y="462"/>
              <a:ext cx="42" cy="81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invGray">
            <a:xfrm>
              <a:off x="928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invGray">
            <a:xfrm>
              <a:off x="1037" y="333"/>
              <a:ext cx="40" cy="2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invGray">
            <a:xfrm>
              <a:off x="1145" y="407"/>
              <a:ext cx="39" cy="136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invGray">
            <a:xfrm>
              <a:off x="1254" y="462"/>
              <a:ext cx="40" cy="81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9" name="Rectangle 4"/>
          <p:cNvSpPr>
            <a:spLocks noChangeArrowheads="1"/>
          </p:cNvSpPr>
          <p:nvPr/>
        </p:nvSpPr>
        <p:spPr bwMode="ltGray">
          <a:xfrm>
            <a:off x="251373" y="6586246"/>
            <a:ext cx="195480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5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2011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2011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ltGray">
          <a:xfrm>
            <a:off x="251373" y="6586246"/>
            <a:ext cx="2568027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© 2011 Cisco and/or its affiliates. All rights reserved.</a:t>
            </a:r>
            <a:endParaRPr lang="en-US" sz="600" kern="1200" dirty="0">
              <a:solidFill>
                <a:srgbClr val="C0C0C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8" name="Picture 7" descr="bottom bar.jpg"/>
          <p:cNvPicPr>
            <a:picLocks noChangeAspect="1"/>
          </p:cNvPicPr>
          <p:nvPr/>
        </p:nvPicPr>
        <p:blipFill>
          <a:blip r:embed="rId39" cstate="print"/>
          <a:srcRect l="140" r="337"/>
          <a:stretch>
            <a:fillRect/>
          </a:stretch>
        </p:blipFill>
        <p:spPr>
          <a:xfrm>
            <a:off x="353616" y="6378339"/>
            <a:ext cx="8436769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  <p:sldLayoutId id="2147484048" r:id="rId20"/>
    <p:sldLayoutId id="2147484049" r:id="rId21"/>
    <p:sldLayoutId id="2147484050" r:id="rId22"/>
    <p:sldLayoutId id="2147484051" r:id="rId23"/>
    <p:sldLayoutId id="2147484052" r:id="rId24"/>
    <p:sldLayoutId id="2147484053" r:id="rId25"/>
    <p:sldLayoutId id="2147484054" r:id="rId26"/>
    <p:sldLayoutId id="2147484055" r:id="rId27"/>
    <p:sldLayoutId id="2147484056" r:id="rId28"/>
    <p:sldLayoutId id="2147484057" r:id="rId29"/>
    <p:sldLayoutId id="2147484058" r:id="rId30"/>
    <p:sldLayoutId id="2147484059" r:id="rId31"/>
    <p:sldLayoutId id="2147484060" r:id="rId32"/>
    <p:sldLayoutId id="2147484061" r:id="rId33"/>
    <p:sldLayoutId id="2147484062" r:id="rId34"/>
    <p:sldLayoutId id="2147484063" r:id="rId35"/>
    <p:sldLayoutId id="2147484064" r:id="rId36"/>
    <p:sldLayoutId id="2147484065" r:id="rId3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  <p:sldLayoutId id="2147484085" r:id="rId18"/>
    <p:sldLayoutId id="2147484086" r:id="rId19"/>
    <p:sldLayoutId id="2147484087" r:id="rId20"/>
    <p:sldLayoutId id="2147484088" r:id="rId21"/>
    <p:sldLayoutId id="2147484089" r:id="rId22"/>
    <p:sldLayoutId id="2147484090" r:id="rId23"/>
    <p:sldLayoutId id="2147484091" r:id="rId24"/>
    <p:sldLayoutId id="2147484092" r:id="rId25"/>
    <p:sldLayoutId id="2147484093" r:id="rId26"/>
    <p:sldLayoutId id="2147484094" r:id="rId27"/>
    <p:sldLayoutId id="2147484095" r:id="rId28"/>
    <p:sldLayoutId id="2147484096" r:id="rId29"/>
    <p:sldLayoutId id="2147484097" r:id="rId30"/>
    <p:sldLayoutId id="2147484098" r:id="rId31"/>
    <p:sldLayoutId id="2147484099" r:id="rId32"/>
    <p:sldLayoutId id="2147484100" r:id="rId33"/>
    <p:sldLayoutId id="2147484101" r:id="rId3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Cloud Computing and</a:t>
            </a:r>
            <a:br>
              <a:rPr lang="en-AU" dirty="0" smtClean="0"/>
            </a:br>
            <a:r>
              <a:rPr lang="en-AU" dirty="0" smtClean="0"/>
              <a:t>Intermediary Liability Issues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Global Policy and Government Affairs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 smtClean="0"/>
              <a:t>Cisco Systems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dirty="0" smtClean="0"/>
              <a:t>June 2011</a:t>
            </a:r>
            <a:endParaRPr lang="en-A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123" y="3667234"/>
            <a:ext cx="8754701" cy="1524191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Evolving Policy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 smtClean="0"/>
              <a:t>Many policy issues already exist in traditional web/online environment or in a data </a:t>
            </a:r>
            <a:r>
              <a:rPr lang="en-SG" dirty="0" err="1" smtClean="0"/>
              <a:t>center</a:t>
            </a:r>
            <a:r>
              <a:rPr lang="en-SG" dirty="0" smtClean="0"/>
              <a:t> configuration</a:t>
            </a:r>
          </a:p>
          <a:p>
            <a:r>
              <a:rPr lang="en-SG" dirty="0" smtClean="0"/>
              <a:t>How is the cloud environment different from traditional web or data </a:t>
            </a:r>
            <a:r>
              <a:rPr lang="en-SG" dirty="0" err="1" smtClean="0"/>
              <a:t>center</a:t>
            </a:r>
            <a:r>
              <a:rPr lang="en-SG" dirty="0" smtClean="0"/>
              <a:t>?</a:t>
            </a:r>
          </a:p>
          <a:p>
            <a:pPr lvl="1"/>
            <a:r>
              <a:rPr lang="en-SG" dirty="0" smtClean="0"/>
              <a:t>Arise from different responsibilities/liabilities, jurisdictions and nature services are offered</a:t>
            </a:r>
          </a:p>
          <a:p>
            <a:endParaRPr lang="en-SG" dirty="0" smtClean="0"/>
          </a:p>
          <a:p>
            <a:pPr>
              <a:buNone/>
            </a:pPr>
            <a:r>
              <a:rPr lang="en-SG" dirty="0" smtClean="0">
                <a:solidFill>
                  <a:schemeClr val="bg1"/>
                </a:solidFill>
              </a:rPr>
              <a:t>Issues are similar, yet different</a:t>
            </a:r>
            <a:br>
              <a:rPr lang="en-SG" dirty="0" smtClean="0">
                <a:solidFill>
                  <a:schemeClr val="bg1"/>
                </a:solidFill>
              </a:rPr>
            </a:br>
            <a:r>
              <a:rPr lang="en-SG" dirty="0" smtClean="0">
                <a:solidFill>
                  <a:schemeClr val="bg1"/>
                </a:solidFill>
              </a:rPr>
              <a:t>Change in focus  and intensity</a:t>
            </a:r>
          </a:p>
          <a:p>
            <a:pPr lvl="1"/>
            <a:endParaRPr lang="en-SG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shgoh\Downloads\SP_Puzzle001AI7_Thumbnail1.jpg2f344b50-42e9-4e36-ad61-4e384a3d5d08.jpgLarger.jpg"/>
          <p:cNvPicPr>
            <a:picLocks noChangeAspect="1" noChangeArrowheads="1"/>
          </p:cNvPicPr>
          <p:nvPr/>
        </p:nvPicPr>
        <p:blipFill>
          <a:blip r:embed="rId2" cstate="print"/>
          <a:srcRect t="9501" b="10306"/>
          <a:stretch>
            <a:fillRect/>
          </a:stretch>
        </p:blipFill>
        <p:spPr bwMode="auto">
          <a:xfrm>
            <a:off x="1892174" y="1439501"/>
            <a:ext cx="5622202" cy="4508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6998" y="3011734"/>
            <a:ext cx="2314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800" b="1" cap="small" dirty="0" smtClean="0">
                <a:solidFill>
                  <a:srgbClr val="000000"/>
                </a:solidFill>
              </a:rPr>
              <a:t>Cloud</a:t>
            </a:r>
            <a:br>
              <a:rPr lang="en-SG" sz="2800" b="1" cap="small" dirty="0" smtClean="0">
                <a:solidFill>
                  <a:srgbClr val="000000"/>
                </a:solidFill>
              </a:rPr>
            </a:br>
            <a:r>
              <a:rPr lang="en-SG" sz="2800" b="1" cap="small" dirty="0" smtClean="0">
                <a:solidFill>
                  <a:srgbClr val="000000"/>
                </a:solidFill>
              </a:rPr>
              <a:t>Computing</a:t>
            </a:r>
            <a:endParaRPr lang="en-US" sz="2800" b="1" cap="small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747" y="1808154"/>
            <a:ext cx="143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Security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150" y="1792038"/>
            <a:ext cx="128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Fraud /</a:t>
            </a:r>
            <a:br>
              <a:rPr lang="en-SG" sz="2000" dirty="0" smtClean="0">
                <a:solidFill>
                  <a:srgbClr val="000000"/>
                </a:solidFill>
              </a:rPr>
            </a:br>
            <a:r>
              <a:rPr lang="en-SG" sz="2000" dirty="0" smtClean="0">
                <a:solidFill>
                  <a:srgbClr val="000000"/>
                </a:solidFill>
              </a:rPr>
              <a:t>Crime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5477" y="1799100"/>
            <a:ext cx="2334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Interoperability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9815" y="3473989"/>
            <a:ext cx="1328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Privacy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3471" y="3457878"/>
            <a:ext cx="170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sz="2000" dirty="0" smtClean="0">
                <a:solidFill>
                  <a:srgbClr val="000000"/>
                </a:solidFill>
              </a:rPr>
              <a:t>Content</a:t>
            </a:r>
            <a:br>
              <a:rPr lang="en-SG" sz="2000" dirty="0" smtClean="0">
                <a:solidFill>
                  <a:srgbClr val="000000"/>
                </a:solidFill>
              </a:rPr>
            </a:br>
            <a:r>
              <a:rPr lang="en-SG" sz="2000" dirty="0" smtClean="0">
                <a:solidFill>
                  <a:srgbClr val="000000"/>
                </a:solidFill>
              </a:rPr>
              <a:t>Protection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890" y="4736411"/>
            <a:ext cx="2301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International</a:t>
            </a:r>
            <a:br>
              <a:rPr lang="en-SG" sz="2000" dirty="0" smtClean="0">
                <a:solidFill>
                  <a:srgbClr val="000000"/>
                </a:solidFill>
              </a:rPr>
            </a:br>
            <a:r>
              <a:rPr lang="en-SG" sz="2000" dirty="0" smtClean="0">
                <a:solidFill>
                  <a:srgbClr val="000000"/>
                </a:solidFill>
              </a:rPr>
              <a:t>Harmonization</a:t>
            </a:r>
            <a:br>
              <a:rPr lang="en-SG" sz="2000" dirty="0" smtClean="0">
                <a:solidFill>
                  <a:srgbClr val="000000"/>
                </a:solidFill>
              </a:rPr>
            </a:br>
            <a:r>
              <a:rPr lang="en-SG" sz="2000" dirty="0" smtClean="0">
                <a:solidFill>
                  <a:srgbClr val="000000"/>
                </a:solidFill>
              </a:rPr>
              <a:t>of Rules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9224" y="5320897"/>
            <a:ext cx="181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Free Trade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3298" y="5311844"/>
            <a:ext cx="2127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 smtClean="0">
                <a:solidFill>
                  <a:srgbClr val="000000"/>
                </a:solidFill>
              </a:rPr>
              <a:t>Infrastructure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Policy Issues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Content Protection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 smtClean="0"/>
              <a:t>Access to content need to be protected</a:t>
            </a:r>
          </a:p>
          <a:p>
            <a:pPr lvl="1"/>
            <a:r>
              <a:rPr lang="en-SG" dirty="0" smtClean="0"/>
              <a:t>Content owners need protection for the intellectual property hosted in cloud services</a:t>
            </a:r>
          </a:p>
          <a:p>
            <a:pPr lvl="1"/>
            <a:r>
              <a:rPr lang="en-SG" dirty="0" smtClean="0"/>
              <a:t>Governments need to regulate against illegal content</a:t>
            </a:r>
          </a:p>
          <a:p>
            <a:r>
              <a:rPr lang="en-SG" dirty="0" smtClean="0"/>
              <a:t>Technical Questions</a:t>
            </a:r>
          </a:p>
          <a:p>
            <a:pPr lvl="1"/>
            <a:r>
              <a:rPr lang="en-SG" dirty="0" smtClean="0"/>
              <a:t>How is intellectual property in content protected?</a:t>
            </a:r>
          </a:p>
          <a:p>
            <a:pPr lvl="1"/>
            <a:r>
              <a:rPr lang="en-SG" dirty="0" smtClean="0"/>
              <a:t>What liabilities are cloud service providers </a:t>
            </a:r>
            <a:br>
              <a:rPr lang="en-SG" dirty="0" smtClean="0"/>
            </a:br>
            <a:r>
              <a:rPr lang="en-SG" dirty="0" smtClean="0"/>
              <a:t>exposed to for acts of third party using their </a:t>
            </a:r>
            <a:br>
              <a:rPr lang="en-SG" dirty="0" smtClean="0"/>
            </a:br>
            <a:r>
              <a:rPr lang="en-SG" dirty="0" smtClean="0"/>
              <a:t>services?</a:t>
            </a:r>
          </a:p>
          <a:p>
            <a:pPr lvl="1"/>
            <a:r>
              <a:rPr lang="en-SG" dirty="0" smtClean="0"/>
              <a:t>Are cloud services protected against </a:t>
            </a:r>
            <a:br>
              <a:rPr lang="en-SG" dirty="0" smtClean="0"/>
            </a:br>
            <a:r>
              <a:rPr lang="en-SG" dirty="0" smtClean="0"/>
              <a:t>misappropriation and use?</a:t>
            </a:r>
          </a:p>
          <a:p>
            <a:pPr lvl="1"/>
            <a:r>
              <a:rPr lang="en-SG" dirty="0" smtClean="0"/>
              <a:t>How is access to illegal content in the cloud </a:t>
            </a:r>
            <a:br>
              <a:rPr lang="en-SG" dirty="0" smtClean="0"/>
            </a:br>
            <a:r>
              <a:rPr lang="en-SG" dirty="0" smtClean="0"/>
              <a:t>prevented?</a:t>
            </a:r>
          </a:p>
          <a:p>
            <a:pPr lvl="1"/>
            <a:r>
              <a:rPr lang="en-SG" dirty="0" smtClean="0"/>
              <a:t>Is there freedom of access and expression for </a:t>
            </a:r>
            <a:br>
              <a:rPr lang="en-SG" dirty="0" smtClean="0"/>
            </a:br>
            <a:r>
              <a:rPr lang="en-SG" dirty="0" smtClean="0"/>
              <a:t>cloud hosted data?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111089" y="1059255"/>
            <a:ext cx="2743200" cy="4925086"/>
          </a:xfrm>
          <a:prstGeom prst="wedgeRoundRectCallout">
            <a:avLst>
              <a:gd name="adj1" fmla="val -66707"/>
              <a:gd name="adj2" fmla="val -3163"/>
              <a:gd name="adj3" fmla="val 166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600" dirty="0" smtClean="0">
                <a:latin typeface="Calibri"/>
                <a:ea typeface="Calibri"/>
                <a:cs typeface="Times New Roman"/>
              </a:rPr>
              <a:t>Does a country comply with international treaties on intellectual property protection?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600" dirty="0" smtClean="0">
                <a:latin typeface="Calibri"/>
                <a:ea typeface="Calibri"/>
                <a:cs typeface="Times New Roman"/>
              </a:rPr>
              <a:t>Can the terms of intellectual property licence be set free from statutory or government intervention?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SG" sz="1600" dirty="0" smtClean="0">
                <a:latin typeface="Calibri"/>
                <a:ea typeface="Calibri"/>
                <a:cs typeface="Times New Roman"/>
              </a:rPr>
              <a:t>Are there adequate intellectual property laws to protect investments in cloud R&amp;D and infrastructure?</a:t>
            </a:r>
            <a:endParaRPr lang="en-US" sz="16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100527" y="885730"/>
            <a:ext cx="2743200" cy="5261573"/>
          </a:xfrm>
          <a:prstGeom prst="wedgeRoundRectCallout">
            <a:avLst>
              <a:gd name="adj1" fmla="val -83539"/>
              <a:gd name="adj2" fmla="val 7616"/>
              <a:gd name="adj3" fmla="val 166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Is the liability of cloud service providers protected under the law for inadvertently facilitating the infringement of third party intellectual property?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are the responsibilities of service providers for infringing content? 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take-down rules apply for cloud providers that have been notified of infringement by right owners?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protection do service providers have from liability for the content or expression of their users/customers?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117126" y="3766242"/>
            <a:ext cx="2743200" cy="1294646"/>
          </a:xfrm>
          <a:prstGeom prst="wedgeRoundRectCallout">
            <a:avLst>
              <a:gd name="adj1" fmla="val -108621"/>
              <a:gd name="adj2" fmla="val 16314"/>
              <a:gd name="adj3" fmla="val 166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How are illegal use of cloud services protected against?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099018" y="452673"/>
            <a:ext cx="2743200" cy="5856083"/>
          </a:xfrm>
          <a:prstGeom prst="wedgeRoundRectCallout">
            <a:avLst>
              <a:gd name="adj1" fmla="val -82218"/>
              <a:gd name="adj2" fmla="val 30028"/>
              <a:gd name="adj3" fmla="val 166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requirements are there for filtering and censorship of online content?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is subject to filtering or censorship rules (e.g. child pornography, politically motivated censorship, etc.)? 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What remedies are available to remove access to illegal materials?</a:t>
            </a:r>
          </a:p>
          <a:p>
            <a:pPr marL="342900" indent="-342900">
              <a:lnSpc>
                <a:spcPct val="115000"/>
              </a:lnSpc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How do filtering and censorship rules apply to services that may not be within the jurisdiction of the rules?</a:t>
            </a:r>
          </a:p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How do service providers deal with isolated cases of objectionable content in specific jurisdiction that would not affect access to their entire service?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088456" y="4581053"/>
            <a:ext cx="2743200" cy="1708087"/>
          </a:xfrm>
          <a:prstGeom prst="wedgeRoundRectCallout">
            <a:avLst>
              <a:gd name="adj1" fmla="val -75288"/>
              <a:gd name="adj2" fmla="val 23580"/>
              <a:gd name="adj3" fmla="val 16667"/>
            </a:avLst>
          </a:prstGeom>
          <a:solidFill>
            <a:srgbClr val="0096D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Are there rules that restrict the access to Internet?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SG" sz="1400" dirty="0" smtClean="0">
                <a:latin typeface="Calibri"/>
                <a:ea typeface="Calibri"/>
                <a:cs typeface="Times New Roman"/>
              </a:rPr>
              <a:t>Are there rules that restrict the dissemination of information through the Internet?</a:t>
            </a:r>
            <a:endParaRPr lang="en-US" sz="1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Content Protection – </a:t>
            </a:r>
            <a:br>
              <a:rPr lang="en-SG" dirty="0" smtClean="0"/>
            </a:br>
            <a:r>
              <a:rPr lang="en-SG" sz="3200" dirty="0" smtClean="0"/>
              <a:t>Focus for Governments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 smtClean="0"/>
              <a:t>Content protection legislation (e.g. on intellectual property rights) to meet global standards and global agreements</a:t>
            </a:r>
          </a:p>
          <a:p>
            <a:r>
              <a:rPr lang="en-SG" dirty="0" smtClean="0"/>
              <a:t>Light touch to content regulation and filtering to encourage innovation</a:t>
            </a:r>
          </a:p>
          <a:p>
            <a:r>
              <a:rPr lang="en-SG" dirty="0" smtClean="0"/>
              <a:t>Balance filtering of specific objectionable content versus the entire service</a:t>
            </a:r>
          </a:p>
          <a:p>
            <a:r>
              <a:rPr lang="en-SG" dirty="0" smtClean="0"/>
              <a:t>Similar treatment of content irrespective of delivery medium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Guiding Principles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SG" dirty="0" smtClean="0"/>
              <a:t>Government regulation should keep pace and not stifle innovation in cloud computing</a:t>
            </a:r>
          </a:p>
          <a:p>
            <a:pPr lvl="1"/>
            <a:r>
              <a:rPr lang="en-SG" dirty="0" smtClean="0"/>
              <a:t>Government should adopt a “light touch” approach to regulation to help encourage innovation and development of the growing industry</a:t>
            </a:r>
          </a:p>
          <a:p>
            <a:r>
              <a:rPr lang="en-SG" dirty="0" smtClean="0"/>
              <a:t>Internationally-adopted standards should be used to ensure interoperability and avoid vendor lock-in</a:t>
            </a:r>
          </a:p>
          <a:p>
            <a:r>
              <a:rPr lang="en-SG" dirty="0" smtClean="0"/>
              <a:t>Appropriate frameworks need to be established to meet security, cybercrime and data protection concerns</a:t>
            </a:r>
          </a:p>
          <a:p>
            <a:r>
              <a:rPr lang="en-SG" dirty="0" smtClean="0"/>
              <a:t>Barriers to entry that limit cross-border interaction should be lowered to facilitate innovation</a:t>
            </a:r>
          </a:p>
          <a:p>
            <a:r>
              <a:rPr lang="en-SG" dirty="0" smtClean="0"/>
              <a:t>A high quality broadband infrastructure is a necessary precondition for cloud computing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475" y="5911913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 smtClean="0">
                <a:solidFill>
                  <a:srgbClr val="000000"/>
                </a:solidFill>
              </a:rPr>
              <a:t>Questions: </a:t>
            </a:r>
          </a:p>
          <a:p>
            <a:r>
              <a:rPr lang="en-SG" sz="1400" dirty="0" smtClean="0">
                <a:solidFill>
                  <a:srgbClr val="000000"/>
                </a:solidFill>
              </a:rPr>
              <a:t>Please email shgoh@cisco.com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Arial 4x3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sco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template_dark</Template>
  <TotalTime>3754</TotalTime>
  <Words>488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Cisco Arial 4x3 template_dark</vt:lpstr>
      <vt:lpstr>Cisco Arial 4x3 template</vt:lpstr>
      <vt:lpstr>Cloud Computing and Intermediary Liability Issues </vt:lpstr>
      <vt:lpstr>Evolving Policy Issues</vt:lpstr>
      <vt:lpstr>Policy Issues</vt:lpstr>
      <vt:lpstr>Content Protection</vt:lpstr>
      <vt:lpstr>Content Protection –  Focus for Governments</vt:lpstr>
      <vt:lpstr>Guiding Principles</vt:lpstr>
      <vt:lpstr>Slide 7</vt:lpstr>
    </vt:vector>
  </TitlesOfParts>
  <Company>Cisco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overview for MSCP</dc:title>
  <dc:creator>Martin Milthorpe (mmilthor@cisco.com)</dc:creator>
  <dc:description>Presentation to Fujitsu Australia executives, December 2010</dc:description>
  <cp:lastModifiedBy>yvonnelyc</cp:lastModifiedBy>
  <cp:revision>171</cp:revision>
  <dcterms:created xsi:type="dcterms:W3CDTF">2010-10-12T01:10:31Z</dcterms:created>
  <dcterms:modified xsi:type="dcterms:W3CDTF">2011-06-13T06:22:03Z</dcterms:modified>
</cp:coreProperties>
</file>